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8" r:id="rId2"/>
    <p:sldId id="300" r:id="rId3"/>
    <p:sldId id="421" r:id="rId4"/>
    <p:sldId id="449" r:id="rId5"/>
    <p:sldId id="374" r:id="rId6"/>
    <p:sldId id="424" r:id="rId7"/>
    <p:sldId id="304" r:id="rId8"/>
    <p:sldId id="433" r:id="rId9"/>
    <p:sldId id="310" r:id="rId10"/>
    <p:sldId id="450" r:id="rId11"/>
    <p:sldId id="427" r:id="rId12"/>
    <p:sldId id="428" r:id="rId13"/>
    <p:sldId id="443" r:id="rId14"/>
    <p:sldId id="438" r:id="rId15"/>
    <p:sldId id="432" r:id="rId16"/>
    <p:sldId id="429" r:id="rId17"/>
    <p:sldId id="440" r:id="rId18"/>
    <p:sldId id="441" r:id="rId19"/>
    <p:sldId id="431" r:id="rId20"/>
    <p:sldId id="435" r:id="rId21"/>
    <p:sldId id="436" r:id="rId22"/>
    <p:sldId id="437" r:id="rId23"/>
    <p:sldId id="454" r:id="rId24"/>
    <p:sldId id="455" r:id="rId25"/>
    <p:sldId id="447" r:id="rId26"/>
    <p:sldId id="453" r:id="rId27"/>
    <p:sldId id="380" r:id="rId28"/>
    <p:sldId id="434" r:id="rId29"/>
    <p:sldId id="295" r:id="rId30"/>
    <p:sldId id="353" r:id="rId31"/>
    <p:sldId id="426" r:id="rId32"/>
    <p:sldId id="394" r:id="rId33"/>
    <p:sldId id="39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4" autoAdjust="0"/>
    <p:restoredTop sz="99004" autoAdjust="0"/>
  </p:normalViewPr>
  <p:slideViewPr>
    <p:cSldViewPr>
      <p:cViewPr>
        <p:scale>
          <a:sx n="90" d="100"/>
          <a:sy n="90" d="100"/>
        </p:scale>
        <p:origin x="-80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B019C-99B4-C244-8285-B9CC88F02CC4}" type="datetimeFigureOut">
              <a:rPr lang="es-ES" smtClean="0"/>
              <a:pPr/>
              <a:t>05/05/2015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D94C7-3557-AB42-BDA2-60D90F2F16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8554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D94C7-3557-AB42-BDA2-60D90F2F1634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76859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ea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C5170B-0934-5345-8FB9-B61E2CE21B91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ea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C5170B-0934-5345-8FB9-B61E2CE21B91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ea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C5170B-0934-5345-8FB9-B61E2CE21B91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ea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C5170B-0934-5345-8FB9-B61E2CE21B91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ea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C5170B-0934-5345-8FB9-B61E2CE21B91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ea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C5170B-0934-5345-8FB9-B61E2CE21B91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_tradnl" sz="1200" i="1" dirty="0" smtClean="0"/>
              <a:t>“La innovación pública se trata de nuevas ideas que crean valor público. Las ideas tienen que ser en parte nuevas (más que mejoras); tienen que ser útiles; tienen que implementarse y suceder (más que ser sólo buenas ideas)”.</a:t>
            </a:r>
            <a:r>
              <a:rPr lang="es-CL" sz="1200" i="0" baseline="0" dirty="0" smtClean="0"/>
              <a:t> </a:t>
            </a:r>
            <a:r>
              <a:rPr lang="es-ES_tradnl" sz="1200" dirty="0" err="1" smtClean="0"/>
              <a:t>Geoff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Mulgan</a:t>
            </a:r>
            <a:r>
              <a:rPr lang="es-ES_tradnl" sz="1200" dirty="0" smtClean="0"/>
              <a:t>, NESTA, 2007</a:t>
            </a:r>
            <a:endParaRPr lang="es-CL" sz="1200" dirty="0" smtClean="0"/>
          </a:p>
          <a:p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gestión pública en la región está llamada a tener un papel protagonista en la transición hacia una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sociedad del conocimiento siendo capaces de conjugar en los próximos años conceptos como gobierno abierto, transparencia o acceso a la información, con nuevas realidades como los servicios en la nube, la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cocreación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servicios/políticas públicas o la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city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Ello requerirá la simplificación de procesos, la interoperabilidad y la seguridad, que son los ejes transversales que deberán estar presentes en la prestación y el acceso a los servicios públicos.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D94C7-3557-AB42-BDA2-60D90F2F1634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58170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11">
              <a:defRPr/>
            </a:pPr>
            <a:r>
              <a:rPr lang="es-ES_tradnl" dirty="0" err="1"/>
              <a:t>Dassen</a:t>
            </a:r>
            <a:r>
              <a:rPr lang="es-ES_tradnl" dirty="0"/>
              <a:t>, Nicolás y Juan Cruz </a:t>
            </a:r>
            <a:r>
              <a:rPr lang="es-ES_tradnl" dirty="0" err="1"/>
              <a:t>Veyra</a:t>
            </a:r>
            <a:r>
              <a:rPr lang="es-ES_tradnl" dirty="0"/>
              <a:t>, Editores (2012). </a:t>
            </a:r>
            <a:r>
              <a:rPr lang="es-ES_tradnl" i="1" dirty="0"/>
              <a:t>Gobierno Abierto y Transparencia Focalizada. Tendencias y desafíos para América Latina y el Caribe</a:t>
            </a:r>
            <a:r>
              <a:rPr lang="es-ES_tradnl" dirty="0"/>
              <a:t>, Banco Inter-Americano de Desarrollo, Washington DC.</a:t>
            </a:r>
            <a:r>
              <a:rPr lang="es-ES" dirty="0"/>
              <a:t> Disponible en: http://</a:t>
            </a:r>
            <a:r>
              <a:rPr lang="es-ES" dirty="0" err="1"/>
              <a:t>idbdocs.iadb.org</a:t>
            </a:r>
            <a:r>
              <a:rPr lang="es-ES" dirty="0"/>
              <a:t>/</a:t>
            </a:r>
            <a:r>
              <a:rPr lang="es-ES" dirty="0" err="1"/>
              <a:t>wsdocs</a:t>
            </a:r>
            <a:r>
              <a:rPr lang="es-ES" dirty="0"/>
              <a:t>/</a:t>
            </a:r>
            <a:r>
              <a:rPr lang="es-ES" dirty="0" err="1"/>
              <a:t>getdocument.aspx?docnum</a:t>
            </a:r>
            <a:r>
              <a:rPr lang="es-ES" dirty="0"/>
              <a:t>=37245829  </a:t>
            </a:r>
          </a:p>
          <a:p>
            <a:pPr defTabSz="457111">
              <a:defRPr/>
            </a:pPr>
            <a:r>
              <a:rPr lang="es-ES" dirty="0"/>
              <a:t>Capítulo específico sobre Gobierno Abierto: http://www.gigapp.org/administrator/components/com_jresearch/files/publications/AVRA-DASSEN2012.pdf  </a:t>
            </a:r>
          </a:p>
          <a:p>
            <a:pPr defTabSz="457111">
              <a:defRPr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307E0-CCE4-7C47-B26E-3114D63B31AA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3604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Font typeface="Arial" charset="0"/>
              <a:buAutoNum type="arabicPeriod"/>
            </a:pPr>
            <a:r>
              <a:rPr lang="es-ES_tradnl" sz="1200" b="1" dirty="0" smtClean="0">
                <a:solidFill>
                  <a:schemeClr val="accent1"/>
                </a:solidFill>
                <a:latin typeface="Arial" charset="0"/>
              </a:rPr>
              <a:t>Transparencia (Saber).</a:t>
            </a:r>
            <a:r>
              <a:rPr lang="es-ES_tradnl" sz="1200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s-ES_tradnl" sz="1200" dirty="0" smtClean="0">
                <a:latin typeface="Arial" charset="0"/>
              </a:rPr>
              <a:t>Un gobierno transparente </a:t>
            </a:r>
            <a:r>
              <a:rPr lang="es-ES_tradnl" sz="1200" b="1" dirty="0" smtClean="0">
                <a:latin typeface="Arial" charset="0"/>
              </a:rPr>
              <a:t>proporciona información sobre lo que está haciendo, pone a disposición sus fuentes y bases de datos, y publica los planes de actuación por los que puede ser considerado responsable frente a la sociedad</a:t>
            </a:r>
            <a:r>
              <a:rPr lang="es-ES_tradnl" sz="1200" dirty="0" smtClean="0">
                <a:latin typeface="Arial" charset="0"/>
              </a:rPr>
              <a:t>. Ello fomenta y promueve la rendición de cuentas ante la ciudadanía y un permanente control social; </a:t>
            </a:r>
          </a:p>
          <a:p>
            <a:pPr algn="just">
              <a:buFont typeface="Arial" charset="0"/>
              <a:buAutoNum type="arabicPeriod"/>
            </a:pPr>
            <a:endParaRPr lang="es-ES_tradnl" sz="1200" b="1" dirty="0" smtClean="0">
              <a:latin typeface="Arial" charset="0"/>
            </a:endParaRPr>
          </a:p>
          <a:p>
            <a:pPr algn="just">
              <a:buFont typeface="Arial" charset="0"/>
              <a:buNone/>
            </a:pPr>
            <a:r>
              <a:rPr lang="es-ES_tradnl" sz="1200" b="1" dirty="0" smtClean="0">
                <a:latin typeface="Arial" charset="0"/>
              </a:rPr>
              <a:t>2. </a:t>
            </a:r>
            <a:r>
              <a:rPr lang="es-ES_tradnl" sz="1200" b="1" dirty="0" smtClean="0">
                <a:solidFill>
                  <a:schemeClr val="accent1"/>
                </a:solidFill>
                <a:latin typeface="Arial" charset="0"/>
              </a:rPr>
              <a:t>Participación (Tomar parte). </a:t>
            </a:r>
            <a:r>
              <a:rPr lang="es-ES_tradnl" sz="1200" dirty="0" smtClean="0">
                <a:latin typeface="Arial" charset="0"/>
              </a:rPr>
              <a:t>Un gobierno participativo </a:t>
            </a:r>
            <a:r>
              <a:rPr lang="es-ES_tradnl" sz="1200" b="1" dirty="0" smtClean="0">
                <a:latin typeface="Arial" charset="0"/>
              </a:rPr>
              <a:t>promueve el derecho de la ciudadanía a participar activamente en la formulación de las políticas públicas y a facilitar el camino para que las administraciones públicas se beneficien del conocimiento, ideas y experiencia de los ciudadanos</a:t>
            </a:r>
            <a:r>
              <a:rPr lang="es-ES_tradnl" sz="1200" dirty="0" smtClean="0">
                <a:latin typeface="Arial" charset="0"/>
              </a:rPr>
              <a:t>. Promueve la creación de nuevos espacios de encuentro y dialogo que favorezcan el protagonismo, implicación y deliberación de los ciudadanos en los asuntos públicos; y</a:t>
            </a:r>
          </a:p>
          <a:p>
            <a:pPr algn="just">
              <a:buFont typeface="Arial" charset="0"/>
              <a:buNone/>
            </a:pPr>
            <a:endParaRPr lang="es-ES_tradnl" sz="1200" b="1" dirty="0" smtClean="0">
              <a:latin typeface="Arial" charset="0"/>
            </a:endParaRPr>
          </a:p>
          <a:p>
            <a:pPr algn="just">
              <a:buFont typeface="Arial" charset="0"/>
              <a:buNone/>
            </a:pPr>
            <a:r>
              <a:rPr lang="es-ES_tradnl" sz="1200" b="1" dirty="0" smtClean="0">
                <a:latin typeface="Arial" charset="0"/>
              </a:rPr>
              <a:t>3. </a:t>
            </a:r>
            <a:r>
              <a:rPr lang="es-ES_tradnl" sz="1200" b="1" dirty="0" smtClean="0">
                <a:solidFill>
                  <a:schemeClr val="accent1"/>
                </a:solidFill>
                <a:latin typeface="Arial" charset="0"/>
              </a:rPr>
              <a:t>Colaboración (Contribuir). </a:t>
            </a:r>
            <a:r>
              <a:rPr lang="es-ES_tradnl" sz="1200" dirty="0" smtClean="0">
                <a:latin typeface="Arial" charset="0"/>
              </a:rPr>
              <a:t>Un gobierno colaborativo </a:t>
            </a:r>
            <a:r>
              <a:rPr lang="es-ES_tradnl" sz="1200" b="1" dirty="0" smtClean="0">
                <a:latin typeface="Arial" charset="0"/>
              </a:rPr>
              <a:t>compromete e implica a los ciudadanos y demás agentes sociales en el esfuerzo por trabajar conjuntamente para resolver los (cada vez más complejos) problemas públicos, aprovechando el potencial y energías disponibles en vastos sectores de la sociedad</a:t>
            </a:r>
            <a:r>
              <a:rPr lang="es-ES_tradnl" sz="1200" dirty="0" smtClean="0">
                <a:latin typeface="Arial" charset="0"/>
              </a:rPr>
              <a:t>. Ello supone la colaboración, cooperación y el trabajo coordinado no sólo con la ciudadanía, sino con las empresas, asociaciones, organizaciones de la sociedad civil y demás actores, y permite el esfuerzo conjunto dentro de las propias administraciones, entre ellas y sus funcionarios transversalmente.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A25FD-9DA7-6343-B794-08115B683383}" type="slidenum">
              <a:rPr lang="es-ES_tradnl" smtClean="0"/>
              <a:pPr/>
              <a:t>7</a:t>
            </a:fld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¿Qué es la Alianza para el Gobierno Abierto?</a:t>
            </a:r>
            <a:r>
              <a:rPr lang="es-E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Alianza para el Gobierno Abierto fue lanzada en 2011 para proveer una plataforma internacional para reformadores domésticos comprometidos a que sus gobiernos rindan cuentas, sean más abiertos y mejoraren su capacidad de respuesta hacia sus ciudadanos. Desde entonces OGP ha pasado de 8 países participantes hasta contar con los 64 países que se indican en el mapa inferior. En todos esos países, gobierno y sociedad civil trabajan juntos para desarrollar e implementar reformas ambiciosas en torno al gobierno abierto.</a:t>
            </a:r>
          </a:p>
          <a:p>
            <a:r>
              <a:rPr lang="es-ES" dirty="0" smtClean="0"/>
              <a:t>http://</a:t>
            </a:r>
            <a:r>
              <a:rPr lang="es-ES" dirty="0" err="1" smtClean="0"/>
              <a:t>www.opengovpartnership.org</a:t>
            </a:r>
            <a:r>
              <a:rPr lang="es-ES" dirty="0" smtClean="0"/>
              <a:t>/es  </a:t>
            </a:r>
            <a:endParaRPr lang="es-ES_tradnl" dirty="0" smtClean="0"/>
          </a:p>
          <a:p>
            <a:pPr>
              <a:spcBef>
                <a:spcPct val="0"/>
              </a:spcBef>
            </a:pPr>
            <a:r>
              <a:rPr lang="es-ES_tradnl" dirty="0" smtClean="0"/>
              <a:t>Mostrar video OGP: </a:t>
            </a:r>
            <a:r>
              <a:rPr lang="es-ES_tradnl" dirty="0" err="1" smtClean="0"/>
              <a:t>https</a:t>
            </a:r>
            <a:r>
              <a:rPr lang="es-ES_tradnl" dirty="0" smtClean="0"/>
              <a:t>://</a:t>
            </a:r>
            <a:r>
              <a:rPr lang="es-ES_tradnl" dirty="0" err="1" smtClean="0"/>
              <a:t>www.youtube.com</a:t>
            </a:r>
            <a:r>
              <a:rPr lang="es-ES_tradnl" dirty="0" smtClean="0"/>
              <a:t>/</a:t>
            </a:r>
            <a:r>
              <a:rPr lang="es-ES_tradnl" dirty="0" err="1" smtClean="0"/>
              <a:t>watch?v</a:t>
            </a:r>
            <a:r>
              <a:rPr lang="es-ES_tradnl" dirty="0" smtClean="0"/>
              <a:t>=Mj7NvmFr5i0 </a:t>
            </a:r>
            <a:endParaRPr lang="es-ES_tradnl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72A924-5FBB-6F4E-A630-D60E1ADE6091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</a:t>
            </a:r>
            <a:r>
              <a:rPr lang="es-C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suma total de compromisos contemplados en </a:t>
            </a:r>
            <a:r>
              <a:rPr lang="es-C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primeros 15 planes de acción para la región </a:t>
            </a:r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asciende a </a:t>
            </a:r>
            <a:r>
              <a:rPr lang="es-C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341 compromisos</a:t>
            </a:r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 los cuales se releva un interés especial en los ámbitos de integridad y mejora de servicios públicos. Utilizando la nomenclatura de base que sustenta el modelo de trabajo que la AGA promueve, se observa (y mantiene) una tendencia que ya se adelantó antes: un 52,19% de las iniciativas dicen relación con el eje/reto estratégico de incremento de la integridad pública (178 compromisos) y un 24,92% con el de mejoramiento de los servicios públicos (85 compromisos). Al mismo tiempo, se observa un leve aumento en el eje/reto de incremento de la responsabilidad corporativa que alcanza el 4,10% derivado de los 2 nuevos compromisos que suma al conjunto el plan de acción de Trinidad y Tobago.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Particularmente, el primer plan de acción de Trinidad y Tobago (con un total de 13 compromisos) publicado en septiembre de 2014, se desglosa en 10 compromisos en el ámbito de mejoramiento de servicios públicos, 1 en incremento de la integridad pública y 2 en materia de fortalecimiento de la responsabilidad corporativa. Dichos compromisos fueron agrupados en 4 áreas temáticas: mejora de la función pública (5 compromisos); acceso a información (4 compromisos); gobernanza (1 compromiso) y gobernanza de los recursos nacionales (3 compromisos).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D94C7-3557-AB42-BDA2-60D90F2F1634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01945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ea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C5170B-0934-5345-8FB9-B61E2CE21B91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ea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C5170B-0934-5345-8FB9-B61E2CE21B91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ea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C5170B-0934-5345-8FB9-B61E2CE21B91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94EA-E9EF-4944-82F9-F57EC93AFA9F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0907-D4B6-4E01-9110-99BBB30B8D9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94EA-E9EF-4944-82F9-F57EC93AFA9F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0907-D4B6-4E01-9110-99BBB30B8D9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94EA-E9EF-4944-82F9-F57EC93AFA9F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0907-D4B6-4E01-9110-99BBB30B8D9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94EA-E9EF-4944-82F9-F57EC93AFA9F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0907-D4B6-4E01-9110-99BBB30B8D9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94EA-E9EF-4944-82F9-F57EC93AFA9F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0907-D4B6-4E01-9110-99BBB30B8D9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94EA-E9EF-4944-82F9-F57EC93AFA9F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0907-D4B6-4E01-9110-99BBB30B8D9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94EA-E9EF-4944-82F9-F57EC93AFA9F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0907-D4B6-4E01-9110-99BBB30B8D9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94EA-E9EF-4944-82F9-F57EC93AFA9F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0907-D4B6-4E01-9110-99BBB30B8D9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94EA-E9EF-4944-82F9-F57EC93AFA9F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0907-D4B6-4E01-9110-99BBB30B8D9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94EA-E9EF-4944-82F9-F57EC93AFA9F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0907-D4B6-4E01-9110-99BBB30B8D9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94EA-E9EF-4944-82F9-F57EC93AFA9F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0907-D4B6-4E01-9110-99BBB30B8D9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1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694EA-E9EF-4944-82F9-F57EC93AFA9F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0907-D4B6-4E01-9110-99BBB30B8D9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opengovguide.com/?lang=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opengovguide.com/?lang=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standard.open-contracting.org/?lang=e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contrataciones.gov.py/dato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analiza.cl/web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aparegalias.sgr.gov.co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aparegalias.sgr.gov.c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aparegalias.sgr.gov.co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spending.or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heredoesmymoneygo.or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ysociety.org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ondevanmisimpuestos.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lac.cl/cgi-bin/getProd.asp?xml=/publicaciones/xml/2/52632/P52632.xml&amp;xsl=/tpl/p9f.xsl&amp;base=/ilpes/tpl/top-bottom.xslt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pal.org/gobiernoabierto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opengovstandard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lac.org/ilpe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.co/m3RmktAIa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4000"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95536" y="2636912"/>
            <a:ext cx="54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Seminario Internacional sobre Datos Abiertos y Compras Públicas 2015</a:t>
            </a:r>
          </a:p>
          <a:p>
            <a:endParaRPr lang="es-ES" sz="2400" dirty="0" smtClean="0"/>
          </a:p>
          <a:p>
            <a:pPr algn="ctr"/>
            <a:r>
              <a:rPr lang="es-ES" sz="2400" dirty="0"/>
              <a:t>	</a:t>
            </a:r>
            <a:r>
              <a:rPr lang="es-ES" sz="2400" dirty="0" smtClean="0"/>
              <a:t> </a:t>
            </a:r>
            <a:r>
              <a:rPr lang="es-ES" sz="2400" i="1" dirty="0" smtClean="0"/>
              <a:t> “Gobierno Abierto, 	 	 	  Fiscalización y Control Ciudadano”</a:t>
            </a:r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 smtClean="0"/>
          </a:p>
          <a:p>
            <a:r>
              <a:rPr lang="es-ES" sz="2400" b="1" dirty="0" smtClean="0"/>
              <a:t>	  </a:t>
            </a:r>
          </a:p>
          <a:p>
            <a:r>
              <a:rPr lang="es-ES" sz="2400" b="1" dirty="0"/>
              <a:t>	 </a:t>
            </a:r>
            <a:r>
              <a:rPr lang="es-ES" sz="2400" b="1" dirty="0" smtClean="0"/>
              <a:t> Álvaro V. Ramírez-Alujas</a:t>
            </a:r>
          </a:p>
          <a:p>
            <a:r>
              <a:rPr lang="es-ES" sz="2400" b="1" dirty="0" smtClean="0"/>
              <a:t>	  </a:t>
            </a:r>
            <a:r>
              <a:rPr lang="es-ES" sz="2400" b="1" dirty="0" err="1" smtClean="0"/>
              <a:t>Twitter</a:t>
            </a:r>
            <a:r>
              <a:rPr lang="es-ES" sz="2400" b="1" dirty="0" smtClean="0"/>
              <a:t>: </a:t>
            </a:r>
            <a:r>
              <a:rPr lang="es-ES" sz="2400" b="1" dirty="0" smtClean="0">
                <a:solidFill>
                  <a:schemeClr val="accent3">
                    <a:lumMod val="50000"/>
                  </a:schemeClr>
                </a:solidFill>
              </a:rPr>
              <a:t>@</a:t>
            </a:r>
            <a:r>
              <a:rPr lang="es-ES" sz="2400" b="1" dirty="0" err="1" smtClean="0">
                <a:solidFill>
                  <a:schemeClr val="accent3">
                    <a:lumMod val="50000"/>
                  </a:schemeClr>
                </a:solidFill>
              </a:rPr>
              <a:t>redmatriz</a:t>
            </a:r>
            <a:endParaRPr lang="es-ES" sz="2400" b="1" dirty="0" smtClean="0"/>
          </a:p>
          <a:p>
            <a:r>
              <a:rPr lang="es-ES" sz="2400" dirty="0" smtClean="0"/>
              <a:t>	  </a:t>
            </a:r>
          </a:p>
          <a:p>
            <a:r>
              <a:rPr lang="es-ES" sz="2400" dirty="0" smtClean="0"/>
              <a:t>	  	  </a:t>
            </a:r>
            <a:r>
              <a:rPr lang="es-ES" sz="2400" b="1" dirty="0" smtClean="0">
                <a:solidFill>
                  <a:schemeClr val="accent3">
                    <a:lumMod val="50000"/>
                  </a:schemeClr>
                </a:solidFill>
              </a:rPr>
              <a:t>	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1008112" cy="17060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733256"/>
            <a:ext cx="5184576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3550"/>
            <a:ext cx="9144000" cy="6557818"/>
          </a:xfrm>
          <a:prstGeom prst="rect">
            <a:avLst/>
          </a:prstGeom>
        </p:spPr>
      </p:pic>
      <p:sp>
        <p:nvSpPr>
          <p:cNvPr id="2" name="Anillo 1"/>
          <p:cNvSpPr/>
          <p:nvPr/>
        </p:nvSpPr>
        <p:spPr>
          <a:xfrm>
            <a:off x="3851920" y="2348880"/>
            <a:ext cx="792000" cy="792000"/>
          </a:xfrm>
          <a:prstGeom prst="donut">
            <a:avLst>
              <a:gd name="adj" fmla="val 10746"/>
            </a:avLst>
          </a:prstGeom>
          <a:solidFill>
            <a:schemeClr val="accent2"/>
          </a:solidFill>
          <a:ln w="952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" name="Anillo 3"/>
          <p:cNvSpPr/>
          <p:nvPr/>
        </p:nvSpPr>
        <p:spPr>
          <a:xfrm>
            <a:off x="2555776" y="1844824"/>
            <a:ext cx="792000" cy="792000"/>
          </a:xfrm>
          <a:prstGeom prst="donut">
            <a:avLst>
              <a:gd name="adj" fmla="val 10746"/>
            </a:avLst>
          </a:prstGeom>
          <a:solidFill>
            <a:schemeClr val="accent2"/>
          </a:solidFill>
          <a:ln w="952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0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6 Marcador de contenido"/>
          <p:cNvSpPr>
            <a:spLocks noGrp="1"/>
          </p:cNvSpPr>
          <p:nvPr>
            <p:ph idx="1"/>
          </p:nvPr>
        </p:nvSpPr>
        <p:spPr>
          <a:xfrm>
            <a:off x="274195" y="5764528"/>
            <a:ext cx="8615454" cy="7080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_tradnl" dirty="0"/>
              <a:t>Fuente: </a:t>
            </a:r>
            <a:r>
              <a:rPr lang="es-ES_tradnl" dirty="0">
                <a:hlinkClick r:id="rId2"/>
              </a:rPr>
              <a:t>http://www.opengovguide.com/?lang=</a:t>
            </a:r>
            <a:r>
              <a:rPr lang="es-ES_tradnl" dirty="0" smtClean="0">
                <a:hlinkClick r:id="rId2"/>
              </a:rPr>
              <a:t>es</a:t>
            </a:r>
            <a:r>
              <a:rPr lang="es-ES_tradnl" dirty="0" smtClean="0"/>
              <a:t> </a:t>
            </a: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s-ES_tradnl">
              <a:latin typeface="Calibri" charset="0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s-ES_tradnl">
              <a:latin typeface="Calibri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4665"/>
            <a:ext cx="9144000" cy="539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18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6 Marcador de contenido"/>
          <p:cNvSpPr>
            <a:spLocks noGrp="1"/>
          </p:cNvSpPr>
          <p:nvPr>
            <p:ph idx="1"/>
          </p:nvPr>
        </p:nvSpPr>
        <p:spPr>
          <a:xfrm>
            <a:off x="2915816" y="5764528"/>
            <a:ext cx="5973832" cy="70802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s-ES_tradnl" dirty="0"/>
              <a:t>Fuente: </a:t>
            </a:r>
            <a:r>
              <a:rPr lang="es-ES_tradnl" dirty="0">
                <a:hlinkClick r:id="rId2"/>
              </a:rPr>
              <a:t>http://www.opengovguide.com/?lang=</a:t>
            </a:r>
            <a:r>
              <a:rPr lang="es-ES_tradnl" dirty="0" smtClean="0">
                <a:hlinkClick r:id="rId2"/>
              </a:rPr>
              <a:t>es</a:t>
            </a:r>
            <a:r>
              <a:rPr lang="es-ES_tradnl" dirty="0" smtClean="0"/>
              <a:t> </a:t>
            </a: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s-ES_tradnl">
              <a:latin typeface="Calibri" charset="0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s-ES_tradnl">
              <a:latin typeface="Calibri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4917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19" y="5805264"/>
            <a:ext cx="2647844" cy="924644"/>
          </a:xfrm>
          <a:prstGeom prst="rect">
            <a:avLst/>
          </a:prstGeom>
        </p:spPr>
      </p:pic>
      <p:sp>
        <p:nvSpPr>
          <p:cNvPr id="2" name="Flecha izquierda 1"/>
          <p:cNvSpPr/>
          <p:nvPr/>
        </p:nvSpPr>
        <p:spPr>
          <a:xfrm>
            <a:off x="1763688" y="2132856"/>
            <a:ext cx="648072" cy="288032"/>
          </a:xfrm>
          <a:prstGeom prst="lef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619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s-ES_tradnl">
              <a:latin typeface="Calibri" charset="0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s-ES_tradnl">
              <a:latin typeface="Calibri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9049"/>
            <a:ext cx="6192688" cy="68046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19" y="5805264"/>
            <a:ext cx="2647844" cy="92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9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2780928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b="1" dirty="0" smtClean="0">
                <a:latin typeface="Calibri" charset="0"/>
                <a:ea typeface="ＭＳ Ｐゴシック" charset="0"/>
              </a:rPr>
              <a:t>Algunas experiencias y casos concretos sobre gobierno abierto/datos abiertos y mecanismos de fiscalización y control ciudadano en la región… </a:t>
            </a:r>
          </a:p>
          <a:p>
            <a:r>
              <a:rPr lang="es-AR" b="1" dirty="0" smtClean="0">
                <a:latin typeface="Calibri" charset="0"/>
                <a:ea typeface="ＭＳ Ｐゴシック" charset="0"/>
              </a:rPr>
              <a:t>(Y en otras partes del mundo)</a:t>
            </a:r>
            <a:endParaRPr lang="es-ES" b="1" dirty="0">
              <a:latin typeface="Calibri" charset="0"/>
              <a:ea typeface="ＭＳ Ｐゴシック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9860" y="5303520"/>
            <a:ext cx="264414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12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23528" y="4869160"/>
            <a:ext cx="3640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Fuente: </a:t>
            </a:r>
            <a:r>
              <a:rPr lang="es-ES" dirty="0">
                <a:hlinkClick r:id="rId2"/>
              </a:rPr>
              <a:t>http://standard.open-contracting.org/?lang=</a:t>
            </a:r>
            <a:r>
              <a:rPr lang="es-ES" dirty="0" smtClean="0">
                <a:hlinkClick r:id="rId2"/>
              </a:rPr>
              <a:t>es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1" y="116632"/>
            <a:ext cx="5580111" cy="32507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27612" y="3212976"/>
            <a:ext cx="5116388" cy="349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4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195736" y="6309320"/>
            <a:ext cx="4909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Fuente: </a:t>
            </a:r>
            <a:r>
              <a:rPr lang="es-ES" u="sng" dirty="0">
                <a:hlinkClick r:id="rId2"/>
              </a:rPr>
              <a:t>https://www.contrataciones.gov.py/datos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4448927" cy="36724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6741" y="2060848"/>
            <a:ext cx="516725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95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858520" cy="14528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4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93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88640"/>
            <a:ext cx="7601712" cy="48762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005064"/>
            <a:ext cx="3780868" cy="2592288"/>
          </a:xfrm>
          <a:prstGeom prst="rect">
            <a:avLst/>
          </a:prstGeom>
          <a:effectLst>
            <a:outerShdw blurRad="50800" dist="38100" dir="2700000" sx="107000" sy="107000" algn="tl" rotWithShape="0">
              <a:schemeClr val="tx1">
                <a:lumMod val="50000"/>
                <a:lumOff val="50000"/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0473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11760" y="6237312"/>
            <a:ext cx="3575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Fuente: </a:t>
            </a:r>
            <a:r>
              <a:rPr lang="es-ES" u="sng" dirty="0">
                <a:hlinkClick r:id="rId2"/>
              </a:rPr>
              <a:t>http://www.analiza.cl/web</a:t>
            </a:r>
            <a:r>
              <a:rPr lang="es-ES" u="sng" dirty="0" smtClean="0">
                <a:hlinkClick r:id="rId2"/>
              </a:rPr>
              <a:t>/</a:t>
            </a:r>
            <a:r>
              <a:rPr lang="es-ES" u="sng" dirty="0" smtClean="0"/>
              <a:t> 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60648"/>
            <a:ext cx="74295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72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n 7" descr="O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uadroTexto 6"/>
          <p:cNvSpPr txBox="1">
            <a:spLocks noChangeArrowheads="1"/>
          </p:cNvSpPr>
          <p:nvPr/>
        </p:nvSpPr>
        <p:spPr bwMode="auto">
          <a:xfrm>
            <a:off x="1475656" y="1340768"/>
            <a:ext cx="604867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_tradnl" altLang="en-US" sz="2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¿Qué es el </a:t>
            </a:r>
            <a:r>
              <a:rPr lang="es-ES_tradnl" altLang="en-US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Abierto</a:t>
            </a:r>
            <a:r>
              <a:rPr lang="es-ES_tradnl" altLang="en-US" sz="2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algn="ctr"/>
            <a:r>
              <a:rPr lang="es-ES_tradnl" altLang="en-US" sz="2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¿Cómo se vinculan los </a:t>
            </a:r>
            <a:r>
              <a:rPr lang="es-ES_tradnl" altLang="en-US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datos abiertos </a:t>
            </a:r>
            <a:r>
              <a:rPr lang="es-ES_tradnl" altLang="en-US" sz="2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 </a:t>
            </a:r>
            <a:r>
              <a:rPr lang="es-ES_tradnl" altLang="en-US" sz="2400" b="1" dirty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las </a:t>
            </a:r>
            <a:r>
              <a:rPr lang="es-ES_tradnl" altLang="en-US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compras públicas</a:t>
            </a:r>
            <a:r>
              <a:rPr lang="es-ES_tradnl" altLang="en-US" sz="2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s-ES_tradnl" altLang="en-US" sz="2400" b="1" dirty="0">
              <a:solidFill>
                <a:srgbClr val="4F81B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s-ES_tradnl" altLang="en-US" sz="2400" b="1" dirty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s-ES_tradnl" altLang="en-US" sz="2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 este contexto: ¿Qué </a:t>
            </a:r>
            <a:r>
              <a:rPr lang="es-ES_tradnl" altLang="en-US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s-ES_tradnl" altLang="en-US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uevas herramientas de fiscalización y control ciudadano </a:t>
            </a:r>
            <a:r>
              <a:rPr lang="es-ES_tradnl" altLang="en-US" sz="2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existen en el marco del Gobierno Abierto? </a:t>
            </a:r>
            <a:endParaRPr lang="es-ES_tradnl" altLang="en-US" sz="2400" b="1" dirty="0">
              <a:solidFill>
                <a:srgbClr val="4F81B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4"/>
          <p:cNvSpPr>
            <a:spLocks noGrp="1"/>
          </p:cNvSpPr>
          <p:nvPr>
            <p:ph idx="1"/>
          </p:nvPr>
        </p:nvSpPr>
        <p:spPr>
          <a:xfrm>
            <a:off x="467544" y="260648"/>
            <a:ext cx="7139136" cy="79863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s-AR" sz="2400" b="1" dirty="0" smtClean="0">
                <a:latin typeface="Calibri" charset="0"/>
                <a:ea typeface="ＭＳ Ｐゴシック" charset="0"/>
              </a:rPr>
              <a:t>Mapa Regalías – Colombia [Versión Beta]</a:t>
            </a:r>
          </a:p>
          <a:p>
            <a:pPr marL="0" indent="0" algn="ctr">
              <a:buNone/>
              <a:defRPr/>
            </a:pPr>
            <a:r>
              <a:rPr lang="es-AR" sz="1600" dirty="0">
                <a:latin typeface="Calibri" charset="0"/>
                <a:ea typeface="ＭＳ Ｐゴシック" charset="0"/>
              </a:rPr>
              <a:t>Fuente: </a:t>
            </a:r>
            <a:r>
              <a:rPr lang="es-AR" sz="1600" dirty="0">
                <a:latin typeface="Calibri" charset="0"/>
                <a:ea typeface="ＭＳ Ｐゴシック" charset="0"/>
                <a:hlinkClick r:id="rId3"/>
              </a:rPr>
              <a:t>http://maparegalias.sgr.gov.co</a:t>
            </a:r>
            <a:r>
              <a:rPr lang="es-AR" sz="1600" dirty="0" smtClean="0">
                <a:latin typeface="Calibri" charset="0"/>
                <a:ea typeface="ＭＳ Ｐゴシック" charset="0"/>
                <a:hlinkClick r:id="rId3"/>
              </a:rPr>
              <a:t>/</a:t>
            </a:r>
            <a:r>
              <a:rPr lang="es-AR" sz="1600" dirty="0">
                <a:latin typeface="Calibri" charset="0"/>
                <a:ea typeface="ＭＳ Ｐゴシック" charset="0"/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01731"/>
            <a:ext cx="9144000" cy="56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99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4"/>
          <p:cNvSpPr>
            <a:spLocks noGrp="1"/>
          </p:cNvSpPr>
          <p:nvPr>
            <p:ph idx="1"/>
          </p:nvPr>
        </p:nvSpPr>
        <p:spPr>
          <a:xfrm>
            <a:off x="467544" y="260648"/>
            <a:ext cx="7139136" cy="79863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s-AR" sz="2400" b="1" dirty="0" smtClean="0">
                <a:latin typeface="Calibri" charset="0"/>
                <a:ea typeface="ＭＳ Ｐゴシック" charset="0"/>
              </a:rPr>
              <a:t>Mapa Regalías – Colombia [Versión Beta]</a:t>
            </a:r>
          </a:p>
          <a:p>
            <a:pPr marL="0" indent="0" algn="ctr">
              <a:buNone/>
              <a:defRPr/>
            </a:pPr>
            <a:r>
              <a:rPr lang="es-AR" sz="1600" dirty="0">
                <a:latin typeface="Calibri" charset="0"/>
                <a:ea typeface="ＭＳ Ｐゴシック" charset="0"/>
              </a:rPr>
              <a:t>Fuente: </a:t>
            </a:r>
            <a:r>
              <a:rPr lang="es-AR" sz="1600" dirty="0">
                <a:latin typeface="Calibri" charset="0"/>
                <a:ea typeface="ＭＳ Ｐゴシック" charset="0"/>
                <a:hlinkClick r:id="rId3"/>
              </a:rPr>
              <a:t>http://maparegalias.sgr.gov.co</a:t>
            </a:r>
            <a:r>
              <a:rPr lang="es-AR" sz="1600" dirty="0" smtClean="0">
                <a:latin typeface="Calibri" charset="0"/>
                <a:ea typeface="ＭＳ Ｐゴシック" charset="0"/>
                <a:hlinkClick r:id="rId3"/>
              </a:rPr>
              <a:t>/</a:t>
            </a:r>
            <a:r>
              <a:rPr lang="es-AR" sz="1600" dirty="0">
                <a:latin typeface="Calibri" charset="0"/>
                <a:ea typeface="ＭＳ Ｐゴシック" charset="0"/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01731"/>
            <a:ext cx="9144000" cy="56562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2060848"/>
            <a:ext cx="6768752" cy="4155790"/>
          </a:xfrm>
          <a:prstGeom prst="rect">
            <a:avLst/>
          </a:prstGeom>
          <a:ln w="57150" cmpd="sng">
            <a:solidFill>
              <a:schemeClr val="accent1">
                <a:lumMod val="75000"/>
              </a:schemeClr>
            </a:solidFill>
          </a:ln>
          <a:effectLst>
            <a:outerShdw blurRad="152400" dist="88900" dir="2700000" algn="tl" rotWithShape="0">
              <a:schemeClr val="bg1">
                <a:lumMod val="65000"/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071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4"/>
          <p:cNvSpPr>
            <a:spLocks noGrp="1"/>
          </p:cNvSpPr>
          <p:nvPr>
            <p:ph idx="1"/>
          </p:nvPr>
        </p:nvSpPr>
        <p:spPr>
          <a:xfrm>
            <a:off x="467544" y="260648"/>
            <a:ext cx="7139136" cy="79863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s-AR" sz="2400" b="1" dirty="0" smtClean="0">
                <a:latin typeface="Calibri" charset="0"/>
                <a:ea typeface="ＭＳ Ｐゴシック" charset="0"/>
              </a:rPr>
              <a:t>Mapa Regalías – Colombia [Versión Beta]</a:t>
            </a:r>
          </a:p>
          <a:p>
            <a:pPr marL="0" indent="0" algn="ctr">
              <a:buNone/>
              <a:defRPr/>
            </a:pPr>
            <a:r>
              <a:rPr lang="es-AR" sz="1600" dirty="0">
                <a:latin typeface="Calibri" charset="0"/>
                <a:ea typeface="ＭＳ Ｐゴシック" charset="0"/>
              </a:rPr>
              <a:t>Fuente: </a:t>
            </a:r>
            <a:r>
              <a:rPr lang="es-AR" sz="1600" dirty="0">
                <a:latin typeface="Calibri" charset="0"/>
                <a:ea typeface="ＭＳ Ｐゴシック" charset="0"/>
                <a:hlinkClick r:id="rId3"/>
              </a:rPr>
              <a:t>http://maparegalias.sgr.gov.co</a:t>
            </a:r>
            <a:r>
              <a:rPr lang="es-AR" sz="1600" dirty="0" smtClean="0">
                <a:latin typeface="Calibri" charset="0"/>
                <a:ea typeface="ＭＳ Ｐゴシック" charset="0"/>
                <a:hlinkClick r:id="rId3"/>
              </a:rPr>
              <a:t>/</a:t>
            </a:r>
            <a:r>
              <a:rPr lang="es-AR" sz="1600" dirty="0">
                <a:latin typeface="Calibri" charset="0"/>
                <a:ea typeface="ＭＳ Ｐゴシック" charset="0"/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01731"/>
            <a:ext cx="9144000" cy="56562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196752"/>
            <a:ext cx="4508500" cy="4032250"/>
          </a:xfrm>
          <a:prstGeom prst="rect">
            <a:avLst/>
          </a:prstGeom>
          <a:ln w="38100" cmpd="sng">
            <a:solidFill>
              <a:schemeClr val="tx2"/>
            </a:solidFill>
          </a:ln>
          <a:effectLst>
            <a:outerShdw blurRad="152400" dist="88900" dir="2700000" algn="tl" rotWithShape="0">
              <a:schemeClr val="bg1">
                <a:lumMod val="65000"/>
                <a:alpha val="43000"/>
              </a:scheme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2132856"/>
            <a:ext cx="4514850" cy="4229100"/>
          </a:xfrm>
          <a:prstGeom prst="rect">
            <a:avLst/>
          </a:prstGeom>
          <a:ln w="38100" cmpd="sng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615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7992110" cy="618744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627784" y="6381328"/>
            <a:ext cx="251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hlinkClick r:id="rId3"/>
              </a:rPr>
              <a:t>http://</a:t>
            </a:r>
            <a:r>
              <a:rPr lang="es-ES" dirty="0" smtClean="0">
                <a:hlinkClick r:id="rId3"/>
              </a:rPr>
              <a:t>openspending.org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6549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5638800" cy="34353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140968"/>
            <a:ext cx="6185916" cy="354279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64088" y="2348880"/>
            <a:ext cx="3499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4"/>
              </a:rPr>
              <a:t>http</a:t>
            </a:r>
            <a:r>
              <a:rPr lang="es-ES" dirty="0">
                <a:hlinkClick r:id="rId4"/>
              </a:rPr>
              <a:t>://</a:t>
            </a:r>
            <a:r>
              <a:rPr lang="es-ES" dirty="0" smtClean="0">
                <a:hlinkClick r:id="rId4"/>
              </a:rPr>
              <a:t>wheredoesmymoneygo.org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3142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32656"/>
            <a:ext cx="7396480" cy="5510784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755576" y="5949280"/>
            <a:ext cx="7560840" cy="7476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s-AR" sz="2400" b="1" dirty="0" smtClean="0">
                <a:latin typeface="Calibri" charset="0"/>
                <a:ea typeface="ＭＳ Ｐゴシック" charset="0"/>
              </a:rPr>
              <a:t>Desde la Sociedad Civil: Civio (España)</a:t>
            </a:r>
          </a:p>
          <a:p>
            <a:pPr marL="0" indent="0" algn="ctr">
              <a:buNone/>
              <a:defRPr/>
            </a:pPr>
            <a:r>
              <a:rPr lang="es-AR" sz="1600" smtClean="0">
                <a:latin typeface="Calibri" charset="0"/>
                <a:ea typeface="ＭＳ Ｐゴシック" charset="0"/>
                <a:hlinkClick r:id="rId4"/>
              </a:rPr>
              <a:t>http</a:t>
            </a:r>
            <a:r>
              <a:rPr lang="es-AR" sz="1600" dirty="0" smtClean="0">
                <a:latin typeface="Calibri" charset="0"/>
                <a:ea typeface="ＭＳ Ｐゴシック" charset="0"/>
                <a:hlinkClick r:id="rId4"/>
              </a:rPr>
              <a:t>://www.civio.org</a:t>
            </a:r>
            <a:r>
              <a:rPr lang="es-AR" sz="1600" dirty="0" smtClean="0">
                <a:latin typeface="Calibri" charset="0"/>
                <a:ea typeface="ＭＳ Ｐゴシック" charset="0"/>
              </a:rPr>
              <a:t>  </a:t>
            </a:r>
            <a:endParaRPr lang="es-AR" sz="16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60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15816" y="6237312"/>
            <a:ext cx="331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hlinkClick r:id="rId3"/>
              </a:rPr>
              <a:t>http://</a:t>
            </a:r>
            <a:r>
              <a:rPr lang="es-ES" dirty="0" smtClean="0">
                <a:hlinkClick r:id="rId3"/>
              </a:rPr>
              <a:t>dondevanmisimpuestos.es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124744"/>
            <a:ext cx="4267716" cy="47525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88640"/>
            <a:ext cx="420033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20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331640" y="6381328"/>
            <a:ext cx="6676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Fuente: Fundación AVINA, </a:t>
            </a:r>
            <a:r>
              <a:rPr lang="es-ES" dirty="0" err="1" smtClean="0"/>
              <a:t>Tech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Social </a:t>
            </a:r>
            <a:r>
              <a:rPr lang="es-ES" dirty="0" err="1" smtClean="0"/>
              <a:t>Change´s</a:t>
            </a:r>
            <a:r>
              <a:rPr lang="es-ES" dirty="0" smtClean="0"/>
              <a:t> </a:t>
            </a:r>
            <a:r>
              <a:rPr lang="es-ES" dirty="0" err="1" smtClean="0"/>
              <a:t>Ecosystem</a:t>
            </a:r>
            <a:r>
              <a:rPr lang="es-ES" dirty="0" smtClean="0"/>
              <a:t> (2015)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396" y="0"/>
            <a:ext cx="8964488" cy="662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02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0"/>
            <a:ext cx="7313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43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858520" cy="14528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1314871" cy="6127328"/>
          </a:xfrm>
        </p:spPr>
        <p:txBody>
          <a:bodyPr vert="vert270">
            <a:normAutofit/>
          </a:bodyPr>
          <a:lstStyle/>
          <a:p>
            <a:r>
              <a:rPr lang="es-ES_tradnl" sz="2800" b="1" dirty="0" smtClean="0"/>
              <a:t>Manual ILPES Gobierno Abierto (2014)</a:t>
            </a:r>
          </a:p>
        </p:txBody>
      </p:sp>
      <p:pic>
        <p:nvPicPr>
          <p:cNvPr id="4" name="Picture 8" descr="Portadilla GESTION PUBLICA.e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4975225" cy="64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4664"/>
            <a:ext cx="4629150" cy="603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15616" y="6453336"/>
            <a:ext cx="72728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hlinkClick r:id="rId6"/>
              </a:rPr>
              <a:t>http://www.eclac.cl/cgi-bin/getProd.asp?xml=/publicaciones/xml/2/52632/P52632.xml&amp;xsl=/tpl/p9f.xsl&amp;base=/ilpes/tpl/top-bottom.xslt</a:t>
            </a:r>
            <a:r>
              <a:rPr lang="en-US" sz="900" dirty="0" smtClean="0"/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332567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639451"/>
            <a:ext cx="8229600" cy="1684313"/>
          </a:xfrm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Gobierno Abierto… </a:t>
            </a:r>
            <a:br>
              <a:rPr lang="es-ES_tradnl" b="1" dirty="0" smtClean="0">
                <a:solidFill>
                  <a:schemeClr val="bg1"/>
                </a:solidFill>
              </a:rPr>
            </a:b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6947" y="295104"/>
            <a:ext cx="3929380" cy="38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93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533546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771800" y="6237312"/>
            <a:ext cx="3844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/>
              </a:rPr>
              <a:t>http://www.cepal.org/gobiernoabierto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73593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036348"/>
            <a:ext cx="8229600" cy="821651"/>
          </a:xfrm>
        </p:spPr>
        <p:txBody>
          <a:bodyPr>
            <a:normAutofit/>
          </a:bodyPr>
          <a:lstStyle/>
          <a:p>
            <a:r>
              <a:rPr lang="es-ES_tradnl" sz="3200" dirty="0" smtClean="0">
                <a:hlinkClick r:id="rId2"/>
              </a:rPr>
              <a:t>http://opengovstandards.org/</a:t>
            </a:r>
            <a:r>
              <a:rPr lang="es-ES_tradnl" sz="3200" dirty="0" smtClean="0"/>
              <a:t> </a:t>
            </a:r>
            <a:endParaRPr lang="es-ES_tradnl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5158740" cy="59740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7340" y="620688"/>
            <a:ext cx="375666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88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900" y="0"/>
            <a:ext cx="5912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44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Marcador de contenido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544616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Arial" charset="0"/>
              <a:buNone/>
            </a:pPr>
            <a:r>
              <a:rPr lang="es-ES_tradnl" sz="2400" dirty="0" smtClean="0"/>
              <a:t>			</a:t>
            </a:r>
          </a:p>
          <a:p>
            <a:pPr algn="just" eaLnBrk="1" hangingPunct="1">
              <a:buFont typeface="Arial" charset="0"/>
              <a:buNone/>
            </a:pPr>
            <a:r>
              <a:rPr lang="es-ES_tradnl" sz="2400" dirty="0" smtClean="0"/>
              <a:t>	</a:t>
            </a:r>
          </a:p>
          <a:p>
            <a:pPr algn="just" eaLnBrk="1" hangingPunct="1">
              <a:buFont typeface="Arial" charset="0"/>
              <a:buNone/>
            </a:pPr>
            <a:endParaRPr lang="es-ES_tradnl" sz="2400" b="1" dirty="0" smtClean="0"/>
          </a:p>
          <a:p>
            <a:pPr algn="just" eaLnBrk="1" hangingPunct="1">
              <a:buFont typeface="Arial" charset="0"/>
              <a:buNone/>
            </a:pPr>
            <a:endParaRPr lang="es-ES_tradnl" sz="2400" b="1" dirty="0" smtClean="0"/>
          </a:p>
          <a:p>
            <a:pPr algn="just" eaLnBrk="1" hangingPunct="1">
              <a:buFont typeface="Arial" charset="0"/>
              <a:buNone/>
            </a:pPr>
            <a:r>
              <a:rPr lang="es-ES_tradnl" b="1" dirty="0" smtClean="0"/>
              <a:t>¡Muchas gracias!</a:t>
            </a:r>
          </a:p>
          <a:p>
            <a:pPr algn="just" eaLnBrk="1" hangingPunct="1">
              <a:buFont typeface="Arial" charset="0"/>
              <a:buNone/>
            </a:pPr>
            <a:r>
              <a:rPr lang="es-ES_tradnl" b="1" dirty="0" smtClean="0"/>
              <a:t>…Y qué la fuerza de lo abierto nos acompañe!</a:t>
            </a:r>
          </a:p>
          <a:p>
            <a:pPr algn="just" eaLnBrk="1" hangingPunct="1">
              <a:buFont typeface="Arial" charset="0"/>
              <a:buNone/>
            </a:pPr>
            <a:endParaRPr lang="es-ES_tradnl" b="1" dirty="0" smtClean="0"/>
          </a:p>
          <a:p>
            <a:pPr algn="just" eaLnBrk="1" hangingPunct="1">
              <a:buFont typeface="Arial" charset="0"/>
              <a:buNone/>
            </a:pPr>
            <a:endParaRPr lang="es-ES_tradnl" sz="2400" dirty="0" smtClean="0"/>
          </a:p>
          <a:p>
            <a:pPr algn="just">
              <a:buNone/>
            </a:pPr>
            <a:r>
              <a:rPr lang="es-ES_tradnl" sz="2400" dirty="0" smtClean="0"/>
              <a:t>	</a:t>
            </a:r>
            <a:r>
              <a:rPr lang="es-ES_tradnl" sz="2400" b="1" dirty="0" smtClean="0"/>
              <a:t>Álvaro </a:t>
            </a:r>
            <a:r>
              <a:rPr lang="es-ES_tradnl" sz="2400" b="1" dirty="0"/>
              <a:t>V. Ramírez-Alujas  </a:t>
            </a:r>
            <a:endParaRPr lang="es-ES_tradnl" sz="2400" b="1" dirty="0" smtClean="0"/>
          </a:p>
          <a:p>
            <a:pPr algn="just">
              <a:buNone/>
            </a:pPr>
            <a:r>
              <a:rPr lang="es-ES_tradnl" sz="2400" b="1" dirty="0"/>
              <a:t>	</a:t>
            </a:r>
            <a:r>
              <a:rPr lang="es-ES_tradnl" sz="2400" b="1" dirty="0" smtClean="0"/>
              <a:t>Experto CEPAL &amp; Fundador </a:t>
            </a:r>
            <a:r>
              <a:rPr lang="es-ES_tradnl" sz="2400" b="1" dirty="0" smtClean="0">
                <a:solidFill>
                  <a:srgbClr val="0000FF"/>
                </a:solidFill>
              </a:rPr>
              <a:t>@GIGAPP</a:t>
            </a:r>
            <a:endParaRPr lang="es-ES_tradnl" sz="2400" b="1" dirty="0">
              <a:solidFill>
                <a:srgbClr val="0000FF"/>
              </a:solidFill>
            </a:endParaRPr>
          </a:p>
          <a:p>
            <a:pPr algn="just">
              <a:buNone/>
            </a:pPr>
            <a:r>
              <a:rPr lang="es-ES_tradnl" sz="2400" b="1" dirty="0" smtClean="0"/>
              <a:t>	En </a:t>
            </a:r>
            <a:r>
              <a:rPr lang="es-ES_tradnl" sz="2400" b="1" dirty="0" err="1"/>
              <a:t>Twitter</a:t>
            </a:r>
            <a:r>
              <a:rPr lang="es-ES_tradnl" sz="2400" b="1" dirty="0"/>
              <a:t>: </a:t>
            </a:r>
            <a:r>
              <a:rPr lang="es-ES_tradnl" sz="2400" b="1" dirty="0">
                <a:solidFill>
                  <a:srgbClr val="0000FF"/>
                </a:solidFill>
              </a:rPr>
              <a:t>@</a:t>
            </a:r>
            <a:r>
              <a:rPr lang="es-ES_tradnl" sz="2400" b="1" dirty="0" err="1">
                <a:solidFill>
                  <a:srgbClr val="0000FF"/>
                </a:solidFill>
              </a:rPr>
              <a:t>redmatriz</a:t>
            </a:r>
            <a:endParaRPr lang="es-ES_tradnl" sz="2400" b="1" dirty="0">
              <a:solidFill>
                <a:srgbClr val="0000FF"/>
              </a:solidFill>
            </a:endParaRPr>
          </a:p>
          <a:p>
            <a:pPr algn="just">
              <a:buNone/>
            </a:pPr>
            <a:r>
              <a:rPr lang="es-ES_tradnl" sz="2400" dirty="0" smtClean="0"/>
              <a:t>	Sitio Web: 	</a:t>
            </a:r>
            <a:r>
              <a:rPr lang="es-ES_tradnl" sz="2400" b="1" dirty="0">
                <a:solidFill>
                  <a:srgbClr val="0000FF"/>
                </a:solidFill>
                <a:hlinkClick r:id="rId3"/>
              </a:rPr>
              <a:t>http://www.eclac.org/ilpes/</a:t>
            </a:r>
            <a:r>
              <a:rPr lang="es-ES_tradnl" sz="2400" b="1" dirty="0">
                <a:solidFill>
                  <a:srgbClr val="0000FF"/>
                </a:solidFill>
              </a:rPr>
              <a:t>  </a:t>
            </a:r>
            <a:r>
              <a:rPr lang="es-ES_tradnl" sz="2400" dirty="0" smtClean="0"/>
              <a:t>	</a:t>
            </a:r>
          </a:p>
          <a:p>
            <a:pPr algn="just">
              <a:buNone/>
            </a:pPr>
            <a:endParaRPr lang="es-ES_tradnl" sz="24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4581128"/>
            <a:ext cx="1727200" cy="17653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29050" y="0"/>
            <a:ext cx="5314950" cy="21971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60648"/>
            <a:ext cx="1080120" cy="18278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2582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900" y="209550"/>
            <a:ext cx="82042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69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" y="396268"/>
            <a:ext cx="3983038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0"/>
          <p:cNvSpPr txBox="1">
            <a:spLocks/>
          </p:cNvSpPr>
          <p:nvPr/>
        </p:nvSpPr>
        <p:spPr>
          <a:xfrm>
            <a:off x="4192540" y="1772816"/>
            <a:ext cx="4592658" cy="3236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sz="2600" i="1" dirty="0" smtClean="0">
                <a:latin typeface="Calibri" charset="0"/>
                <a:ea typeface="ＭＳ Ｐゴシック" charset="0"/>
              </a:rPr>
              <a:t>“[…] El </a:t>
            </a:r>
            <a:r>
              <a:rPr lang="en-US" sz="2600" i="1" dirty="0" err="1" smtClean="0">
                <a:latin typeface="Calibri" charset="0"/>
                <a:ea typeface="ＭＳ Ｐゴシック" charset="0"/>
              </a:rPr>
              <a:t>gobierno</a:t>
            </a:r>
            <a:r>
              <a:rPr lang="en-US" sz="2600" i="1" dirty="0" smtClean="0">
                <a:latin typeface="Calibri" charset="0"/>
                <a:ea typeface="ＭＳ Ｐゴシック" charset="0"/>
              </a:rPr>
              <a:t> </a:t>
            </a:r>
            <a:r>
              <a:rPr lang="en-US" sz="2600" i="1" dirty="0" err="1" smtClean="0">
                <a:latin typeface="Calibri" charset="0"/>
                <a:ea typeface="ＭＳ Ｐゴシック" charset="0"/>
              </a:rPr>
              <a:t>abierto</a:t>
            </a:r>
            <a:r>
              <a:rPr lang="en-US" sz="2600" i="1" dirty="0" smtClean="0">
                <a:latin typeface="Calibri" charset="0"/>
                <a:ea typeface="ＭＳ Ｐゴシック" charset="0"/>
              </a:rPr>
              <a:t> se </a:t>
            </a:r>
            <a:r>
              <a:rPr lang="en-US" sz="2600" i="1" dirty="0" err="1" smtClean="0">
                <a:latin typeface="Calibri" charset="0"/>
                <a:ea typeface="ＭＳ Ｐゴシック" charset="0"/>
              </a:rPr>
              <a:t>postula</a:t>
            </a:r>
            <a:r>
              <a:rPr lang="en-US" sz="2600" i="1" dirty="0" smtClean="0">
                <a:latin typeface="Calibri" charset="0"/>
                <a:ea typeface="ＭＳ Ｐゴシック" charset="0"/>
              </a:rPr>
              <a:t> </a:t>
            </a:r>
            <a:r>
              <a:rPr lang="en-US" sz="2600" i="1" dirty="0" err="1" smtClean="0">
                <a:latin typeface="Calibri" charset="0"/>
                <a:ea typeface="ＭＳ Ｐゴシック" charset="0"/>
              </a:rPr>
              <a:t>como</a:t>
            </a:r>
            <a:r>
              <a:rPr lang="en-US" sz="2600" i="1" dirty="0" smtClean="0">
                <a:latin typeface="Calibri" charset="0"/>
                <a:ea typeface="ＭＳ Ｐゴシック" charset="0"/>
              </a:rPr>
              <a:t> un </a:t>
            </a:r>
            <a:r>
              <a:rPr lang="en-US" sz="2600" b="1" i="1" dirty="0" err="1" smtClean="0">
                <a:latin typeface="Calibri" charset="0"/>
                <a:ea typeface="ＭＳ Ｐゴシック" charset="0"/>
              </a:rPr>
              <a:t>renovado</a:t>
            </a:r>
            <a:r>
              <a:rPr lang="en-US" sz="2600" b="1" i="1" dirty="0" smtClean="0">
                <a:latin typeface="Calibri" charset="0"/>
                <a:ea typeface="ＭＳ Ｐゴシック" charset="0"/>
              </a:rPr>
              <a:t> </a:t>
            </a:r>
            <a:r>
              <a:rPr lang="en-US" sz="2600" b="1" i="1" dirty="0" err="1" smtClean="0">
                <a:latin typeface="Calibri" charset="0"/>
                <a:ea typeface="ＭＳ Ｐゴシック" charset="0"/>
              </a:rPr>
              <a:t>paradigma</a:t>
            </a:r>
            <a:r>
              <a:rPr lang="en-US" sz="2600" b="1" i="1" dirty="0" smtClean="0">
                <a:latin typeface="Calibri" charset="0"/>
                <a:ea typeface="ＭＳ Ｐゴシック" charset="0"/>
              </a:rPr>
              <a:t> de </a:t>
            </a:r>
            <a:r>
              <a:rPr lang="en-US" sz="2600" b="1" i="1" dirty="0" err="1" smtClean="0">
                <a:latin typeface="Calibri" charset="0"/>
                <a:ea typeface="ＭＳ Ｐゴシック" charset="0"/>
              </a:rPr>
              <a:t>reforma</a:t>
            </a:r>
            <a:r>
              <a:rPr lang="en-US" sz="2600" b="1" i="1" dirty="0" smtClean="0">
                <a:latin typeface="Calibri" charset="0"/>
                <a:ea typeface="ＭＳ Ｐゴシック" charset="0"/>
              </a:rPr>
              <a:t> del Estado y </a:t>
            </a:r>
            <a:r>
              <a:rPr lang="en-US" sz="2600" b="1" i="1" dirty="0" err="1" smtClean="0">
                <a:latin typeface="Calibri" charset="0"/>
                <a:ea typeface="ＭＳ Ｐゴシック" charset="0"/>
              </a:rPr>
              <a:t>modernización</a:t>
            </a:r>
            <a:r>
              <a:rPr lang="en-US" sz="2600" b="1" i="1" dirty="0" smtClean="0">
                <a:latin typeface="Calibri" charset="0"/>
                <a:ea typeface="ＭＳ Ｐゴシック" charset="0"/>
              </a:rPr>
              <a:t> de la </a:t>
            </a:r>
            <a:r>
              <a:rPr lang="en-US" sz="2600" b="1" i="1" dirty="0" err="1" smtClean="0">
                <a:latin typeface="Calibri" charset="0"/>
                <a:ea typeface="ＭＳ Ｐゴシック" charset="0"/>
              </a:rPr>
              <a:t>administración</a:t>
            </a:r>
            <a:r>
              <a:rPr lang="en-US" sz="2600" b="1" i="1" dirty="0" smtClean="0">
                <a:latin typeface="Calibri" charset="0"/>
                <a:ea typeface="ＭＳ Ｐゴシック" charset="0"/>
              </a:rPr>
              <a:t> </a:t>
            </a:r>
            <a:r>
              <a:rPr lang="en-US" sz="2600" b="1" i="1" dirty="0" err="1" smtClean="0">
                <a:latin typeface="Calibri" charset="0"/>
                <a:ea typeface="ＭＳ Ｐゴシック" charset="0"/>
              </a:rPr>
              <a:t>pública</a:t>
            </a:r>
            <a:r>
              <a:rPr lang="en-US" sz="2600" i="1" dirty="0" smtClean="0">
                <a:latin typeface="Calibri" charset="0"/>
                <a:ea typeface="ＭＳ Ｐゴシック" charset="0"/>
              </a:rPr>
              <a:t> a </a:t>
            </a:r>
            <a:r>
              <a:rPr lang="en-US" sz="2600" i="1" dirty="0" err="1" smtClean="0">
                <a:latin typeface="Calibri" charset="0"/>
                <a:ea typeface="ＭＳ Ｐゴシック" charset="0"/>
              </a:rPr>
              <a:t>partir</a:t>
            </a:r>
            <a:r>
              <a:rPr lang="en-US" sz="2600" i="1" dirty="0" smtClean="0">
                <a:latin typeface="Calibri" charset="0"/>
                <a:ea typeface="ＭＳ Ｐゴシック" charset="0"/>
              </a:rPr>
              <a:t> de </a:t>
            </a:r>
            <a:r>
              <a:rPr lang="en-US" sz="2600" i="1" dirty="0" err="1" smtClean="0">
                <a:latin typeface="Calibri" charset="0"/>
                <a:ea typeface="ＭＳ Ｐゴシック" charset="0"/>
              </a:rPr>
              <a:t>una</a:t>
            </a:r>
            <a:r>
              <a:rPr lang="en-US" sz="2600" i="1" dirty="0" smtClean="0">
                <a:latin typeface="Calibri" charset="0"/>
                <a:ea typeface="ＭＳ Ｐゴシック" charset="0"/>
              </a:rPr>
              <a:t> </a:t>
            </a:r>
            <a:r>
              <a:rPr lang="en-US" sz="2600" i="1" dirty="0" err="1" smtClean="0">
                <a:latin typeface="Calibri" charset="0"/>
                <a:ea typeface="ＭＳ Ｐゴシック" charset="0"/>
              </a:rPr>
              <a:t>nueva</a:t>
            </a:r>
            <a:r>
              <a:rPr lang="en-US" sz="2600" i="1" dirty="0" smtClean="0">
                <a:latin typeface="Calibri" charset="0"/>
                <a:ea typeface="ＭＳ Ｐゴシック" charset="0"/>
              </a:rPr>
              <a:t> forma de articular </a:t>
            </a:r>
            <a:r>
              <a:rPr lang="en-US" sz="2600" i="1" dirty="0" err="1" smtClean="0">
                <a:latin typeface="Calibri" charset="0"/>
                <a:ea typeface="ＭＳ Ｐゴシック" charset="0"/>
              </a:rPr>
              <a:t>las</a:t>
            </a:r>
            <a:r>
              <a:rPr lang="en-US" sz="2600" i="1" dirty="0" smtClean="0">
                <a:latin typeface="Calibri" charset="0"/>
                <a:ea typeface="ＭＳ Ｐゴシック" charset="0"/>
              </a:rPr>
              <a:t> </a:t>
            </a:r>
            <a:r>
              <a:rPr lang="en-US" sz="2600" i="1" dirty="0" err="1" smtClean="0">
                <a:latin typeface="Calibri" charset="0"/>
                <a:ea typeface="ＭＳ Ｐゴシック" charset="0"/>
              </a:rPr>
              <a:t>iniciativas</a:t>
            </a:r>
            <a:r>
              <a:rPr lang="en-US" sz="2600" i="1" dirty="0" smtClean="0">
                <a:latin typeface="Calibri" charset="0"/>
                <a:ea typeface="ＭＳ Ｐゴシック" charset="0"/>
              </a:rPr>
              <a:t> de </a:t>
            </a:r>
            <a:r>
              <a:rPr lang="en-US" sz="2600" i="1" dirty="0" err="1" smtClean="0">
                <a:latin typeface="Calibri" charset="0"/>
                <a:ea typeface="ＭＳ Ｐゴシック" charset="0"/>
              </a:rPr>
              <a:t>transparencia</a:t>
            </a:r>
            <a:r>
              <a:rPr lang="en-US" sz="2600" i="1" dirty="0" smtClean="0">
                <a:latin typeface="Calibri" charset="0"/>
                <a:ea typeface="ＭＳ Ｐゴシック" charset="0"/>
              </a:rPr>
              <a:t>, </a:t>
            </a:r>
            <a:r>
              <a:rPr lang="en-US" sz="2600" i="1" dirty="0" err="1" smtClean="0">
                <a:latin typeface="Calibri" charset="0"/>
                <a:ea typeface="ＭＳ Ｐゴシック" charset="0"/>
              </a:rPr>
              <a:t>participación</a:t>
            </a:r>
            <a:r>
              <a:rPr lang="en-US" sz="2600" i="1" dirty="0" smtClean="0">
                <a:latin typeface="Calibri" charset="0"/>
                <a:ea typeface="ＭＳ Ｐゴシック" charset="0"/>
              </a:rPr>
              <a:t> </a:t>
            </a:r>
            <a:r>
              <a:rPr lang="en-US" sz="2600" i="1" dirty="0" err="1" smtClean="0">
                <a:latin typeface="Calibri" charset="0"/>
                <a:ea typeface="ＭＳ Ｐゴシック" charset="0"/>
              </a:rPr>
              <a:t>ciudadana</a:t>
            </a:r>
            <a:r>
              <a:rPr lang="en-US" sz="2600" i="1" dirty="0" smtClean="0">
                <a:latin typeface="Calibri" charset="0"/>
                <a:ea typeface="ＭＳ Ｐゴシック" charset="0"/>
              </a:rPr>
              <a:t> y </a:t>
            </a:r>
            <a:r>
              <a:rPr lang="en-US" sz="2600" i="1" dirty="0" err="1" smtClean="0">
                <a:latin typeface="Calibri" charset="0"/>
                <a:ea typeface="ＭＳ Ｐゴシック" charset="0"/>
              </a:rPr>
              <a:t>colaboración</a:t>
            </a:r>
            <a:r>
              <a:rPr lang="en-US" sz="2600" i="1" dirty="0" smtClean="0">
                <a:latin typeface="Calibri" charset="0"/>
                <a:ea typeface="ＭＳ Ｐゴシック" charset="0"/>
              </a:rPr>
              <a:t> de </a:t>
            </a:r>
            <a:r>
              <a:rPr lang="en-US" sz="2600" i="1" dirty="0" err="1" smtClean="0">
                <a:latin typeface="Calibri" charset="0"/>
                <a:ea typeface="ＭＳ Ｐゴシック" charset="0"/>
              </a:rPr>
              <a:t>diversos</a:t>
            </a:r>
            <a:r>
              <a:rPr lang="en-US" sz="2600" i="1" dirty="0" smtClean="0">
                <a:latin typeface="Calibri" charset="0"/>
                <a:ea typeface="ＭＳ Ｐゴシック" charset="0"/>
              </a:rPr>
              <a:t> </a:t>
            </a:r>
            <a:r>
              <a:rPr lang="en-US" sz="2600" i="1" dirty="0" err="1" smtClean="0">
                <a:latin typeface="Calibri" charset="0"/>
                <a:ea typeface="ＭＳ Ｐゴシック" charset="0"/>
              </a:rPr>
              <a:t>actores</a:t>
            </a:r>
            <a:r>
              <a:rPr lang="en-US" sz="2600" i="1" dirty="0" smtClean="0">
                <a:latin typeface="Calibri" charset="0"/>
                <a:ea typeface="ＭＳ Ｐゴシック" charset="0"/>
              </a:rPr>
              <a:t> </a:t>
            </a:r>
            <a:r>
              <a:rPr lang="en-US" sz="2600" i="1" dirty="0" err="1" smtClean="0">
                <a:latin typeface="Calibri" charset="0"/>
                <a:ea typeface="ＭＳ Ｐゴシック" charset="0"/>
              </a:rPr>
              <a:t>para</a:t>
            </a:r>
            <a:r>
              <a:rPr lang="en-US" sz="2600" i="1" dirty="0" smtClean="0">
                <a:latin typeface="Calibri" charset="0"/>
                <a:ea typeface="ＭＳ Ｐゴシック" charset="0"/>
              </a:rPr>
              <a:t> la co-</a:t>
            </a:r>
            <a:r>
              <a:rPr lang="en-US" sz="2600" i="1" dirty="0" err="1" smtClean="0">
                <a:latin typeface="Calibri" charset="0"/>
                <a:ea typeface="ＭＳ Ｐゴシック" charset="0"/>
              </a:rPr>
              <a:t>producción</a:t>
            </a:r>
            <a:r>
              <a:rPr lang="en-US" sz="2600" i="1" dirty="0" smtClean="0">
                <a:latin typeface="Calibri" charset="0"/>
                <a:ea typeface="ＭＳ Ｐゴシック" charset="0"/>
              </a:rPr>
              <a:t> de valor </a:t>
            </a:r>
            <a:r>
              <a:rPr lang="en-US" sz="2600" i="1" dirty="0" err="1" smtClean="0">
                <a:latin typeface="Calibri" charset="0"/>
                <a:ea typeface="ＭＳ Ｐゴシック" charset="0"/>
              </a:rPr>
              <a:t>público</a:t>
            </a:r>
            <a:r>
              <a:rPr lang="en-US" sz="2600" i="1" dirty="0" smtClean="0">
                <a:latin typeface="Calibri" charset="0"/>
                <a:ea typeface="ＭＳ Ｐゴシック" charset="0"/>
              </a:rPr>
              <a:t> […]”</a:t>
            </a:r>
            <a:endParaRPr lang="es-ES" sz="2600" i="1" dirty="0">
              <a:latin typeface="Calibri" charset="0"/>
              <a:ea typeface="ＭＳ Ｐゴシック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9860" y="5303520"/>
            <a:ext cx="2644140" cy="155448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39552" y="6165304"/>
            <a:ext cx="2495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4"/>
              </a:rPr>
              <a:t>http</a:t>
            </a:r>
            <a:r>
              <a:rPr lang="es-ES" dirty="0">
                <a:hlinkClick r:id="rId4"/>
              </a:rPr>
              <a:t>://t.co/</a:t>
            </a:r>
            <a:r>
              <a:rPr lang="es-ES" dirty="0" smtClean="0">
                <a:hlinkClick r:id="rId4"/>
              </a:rPr>
              <a:t>m3RmktAIaD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6249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s-ES_tradnl">
              <a:latin typeface="Calibri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s-ES_tradnl">
              <a:latin typeface="Calibri" charset="0"/>
            </a:endParaRPr>
          </a:p>
        </p:txBody>
      </p: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0" y="205620"/>
            <a:ext cx="5836678" cy="5777114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  <a:defRPr/>
            </a:pPr>
            <a:endParaRPr lang="es-ES_tradnl" dirty="0" smtClean="0"/>
          </a:p>
          <a:p>
            <a:pPr algn="just">
              <a:buNone/>
              <a:defRPr/>
            </a:pPr>
            <a:r>
              <a:rPr lang="es-ES_tradnl" dirty="0" smtClean="0"/>
              <a:t>    </a:t>
            </a:r>
            <a:r>
              <a:rPr lang="es-ES_tradnl" b="1" i="1" dirty="0" smtClean="0"/>
              <a:t>¡Gobierno abierto es la respuesta! </a:t>
            </a:r>
            <a:r>
              <a:rPr lang="es-ES_tradnl" dirty="0" smtClean="0"/>
              <a:t>A las preguntas que dicen relación con…</a:t>
            </a:r>
          </a:p>
          <a:p>
            <a:pPr algn="just">
              <a:buNone/>
              <a:defRPr/>
            </a:pPr>
            <a:endParaRPr lang="es-ES_tradnl" dirty="0" smtClean="0"/>
          </a:p>
          <a:p>
            <a:pPr algn="just">
              <a:buNone/>
              <a:defRPr/>
            </a:pPr>
            <a:r>
              <a:rPr lang="es-ES_tradnl" dirty="0" smtClean="0"/>
              <a:t>	a) </a:t>
            </a:r>
            <a:r>
              <a:rPr lang="es-ES_tradnl" b="1" i="1" dirty="0" smtClean="0"/>
              <a:t>mejorar los niveles de transparencia y acceso a la información mediante la apertura de datos públicos </a:t>
            </a:r>
            <a:r>
              <a:rPr lang="es-ES_tradnl" dirty="0" smtClean="0"/>
              <a:t>(para ejercer control social sobre los gobiernos y facilitar la rendición de cuentas) </a:t>
            </a:r>
            <a:r>
              <a:rPr lang="es-ES_tradnl" b="1" i="1" dirty="0" smtClean="0"/>
              <a:t>y la reutilización de la información del sector público </a:t>
            </a:r>
            <a:r>
              <a:rPr lang="es-ES_tradnl" dirty="0" smtClean="0"/>
              <a:t>(para promover la innovación y el desarrollo económico); </a:t>
            </a:r>
          </a:p>
          <a:p>
            <a:pPr algn="just">
              <a:buNone/>
              <a:defRPr/>
            </a:pPr>
            <a:r>
              <a:rPr lang="es-ES_tradnl" dirty="0" smtClean="0"/>
              <a:t>	</a:t>
            </a:r>
            <a:r>
              <a:rPr lang="es-ES_tradnl" dirty="0" err="1" smtClean="0"/>
              <a:t>b</a:t>
            </a:r>
            <a:r>
              <a:rPr lang="es-ES_tradnl" dirty="0" smtClean="0"/>
              <a:t>) </a:t>
            </a:r>
            <a:r>
              <a:rPr lang="es-ES_tradnl" b="1" i="1" dirty="0" smtClean="0"/>
              <a:t>facilitar la participación de la ciudadanía en el diseño e implementación de las políticas públicas </a:t>
            </a:r>
            <a:r>
              <a:rPr lang="es-ES_tradnl" dirty="0" smtClean="0"/>
              <a:t>(e incidir en la toma de decisiones); y </a:t>
            </a:r>
          </a:p>
          <a:p>
            <a:pPr algn="just">
              <a:buNone/>
              <a:defRPr/>
            </a:pPr>
            <a:r>
              <a:rPr lang="es-ES_tradnl" dirty="0" smtClean="0"/>
              <a:t>	</a:t>
            </a:r>
            <a:r>
              <a:rPr lang="es-ES_tradnl" dirty="0" err="1" smtClean="0"/>
              <a:t>c</a:t>
            </a:r>
            <a:r>
              <a:rPr lang="es-ES_tradnl" dirty="0" smtClean="0"/>
              <a:t>) </a:t>
            </a:r>
            <a:r>
              <a:rPr lang="es-ES_tradnl" b="1" i="1" dirty="0" smtClean="0"/>
              <a:t>favorecer la generación de espacios de colaboración e innovación</a:t>
            </a:r>
            <a:r>
              <a:rPr lang="es-ES_tradnl" dirty="0" smtClean="0"/>
              <a:t> entre los diversos actores, particularmente entre las administraciones públicas, la sociedad civil y el sector privado, para co-diseñar y/o co-producir valor público, social y cívico.</a:t>
            </a:r>
          </a:p>
          <a:p>
            <a:pPr algn="just">
              <a:buNone/>
              <a:defRPr/>
            </a:pPr>
            <a:endParaRPr lang="es-ES_tradnl" dirty="0" smtClean="0"/>
          </a:p>
          <a:p>
            <a:pPr algn="just">
              <a:buNone/>
              <a:defRPr/>
            </a:pPr>
            <a:r>
              <a:rPr lang="es-ES_tradnl" dirty="0" smtClean="0"/>
              <a:t>  …En definitiva: </a:t>
            </a:r>
            <a:r>
              <a:rPr lang="es-ES_tradnl" b="1" dirty="0" smtClean="0"/>
              <a:t>Pasar de un modelo “analógico”, hermético y autorreferente de gestión pública, a un modelo “digital”, abierto, distribuido e incluyente…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268760"/>
            <a:ext cx="2773680" cy="35871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9860" y="5318288"/>
            <a:ext cx="2644140" cy="155448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236466" y="5966022"/>
            <a:ext cx="3838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Fuente: Ramírez Alujas &amp; </a:t>
            </a:r>
            <a:r>
              <a:rPr lang="es-ES" dirty="0" err="1" smtClean="0"/>
              <a:t>Dassen</a:t>
            </a:r>
            <a:r>
              <a:rPr lang="es-ES" dirty="0" smtClean="0"/>
              <a:t>, 2012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6620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200800" cy="650610"/>
          </a:xfrm>
        </p:spPr>
        <p:txBody>
          <a:bodyPr>
            <a:normAutofit fontScale="90000"/>
          </a:bodyPr>
          <a:lstStyle/>
          <a:p>
            <a:r>
              <a:rPr lang="es-ES_tradnl" sz="3200" b="1" dirty="0" smtClean="0"/>
              <a:t>Modelo de Gobierno Abierto </a:t>
            </a:r>
            <a:br>
              <a:rPr lang="es-ES_tradnl" sz="3200" b="1" dirty="0" smtClean="0"/>
            </a:br>
            <a:r>
              <a:rPr lang="es-ES_tradnl" sz="3200" b="1" dirty="0" smtClean="0"/>
              <a:t>[ONTSI, 2013]</a:t>
            </a:r>
            <a:r>
              <a:rPr lang="es-ES_tradnl" sz="3200" dirty="0" smtClean="0"/>
              <a:t/>
            </a:r>
            <a:br>
              <a:rPr lang="es-ES_tradnl" sz="3200" dirty="0" smtClean="0"/>
            </a:br>
            <a:r>
              <a:rPr lang="es-ES_tradnl" sz="3200" dirty="0" smtClean="0"/>
              <a:t> </a:t>
            </a:r>
            <a:endParaRPr lang="es-ES_tradnl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858520" cy="14528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42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894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>
            <a:normAutofit/>
          </a:bodyPr>
          <a:lstStyle/>
          <a:p>
            <a:r>
              <a:rPr lang="es-ES" sz="2800" b="1" dirty="0" smtClean="0"/>
              <a:t>Los principios del gobierno abierto en acción</a:t>
            </a:r>
            <a:endParaRPr lang="es-ES" sz="2800" b="1" dirty="0"/>
          </a:p>
        </p:txBody>
      </p:sp>
      <p:pic>
        <p:nvPicPr>
          <p:cNvPr id="4" name="Imagen 3" descr="OpenGov Esquema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714" y="1573305"/>
            <a:ext cx="6960870" cy="42938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2915816" y="6093296"/>
            <a:ext cx="3054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 smtClean="0"/>
              <a:t>Fuente: Ramírez</a:t>
            </a:r>
            <a:r>
              <a:rPr lang="es-ES_tradnl" sz="1400" dirty="0"/>
              <a:t>-Alujas y </a:t>
            </a:r>
            <a:r>
              <a:rPr lang="es-ES_tradnl" sz="1400" dirty="0" err="1"/>
              <a:t>Dassen</a:t>
            </a:r>
            <a:r>
              <a:rPr lang="es-ES_tradnl" sz="1400" dirty="0"/>
              <a:t>, </a:t>
            </a:r>
            <a:r>
              <a:rPr lang="es-ES_tradnl" sz="1400" dirty="0" smtClean="0"/>
              <a:t>2012</a:t>
            </a:r>
            <a:r>
              <a:rPr lang="es-ES_tradnl" sz="1400" dirty="0" smtClean="0">
                <a:effectLst/>
              </a:rPr>
              <a:t>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xmlns="" val="40845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6542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325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12628</TotalTime>
  <Words>1101</Words>
  <Application>Microsoft Office PowerPoint</Application>
  <PresentationFormat>Presentación en pantalla (4:3)</PresentationFormat>
  <Paragraphs>94</Paragraphs>
  <Slides>33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Office Theme</vt:lpstr>
      <vt:lpstr>Diapositiva 1</vt:lpstr>
      <vt:lpstr>Diapositiva 2</vt:lpstr>
      <vt:lpstr>Gobierno Abierto…  </vt:lpstr>
      <vt:lpstr>Diapositiva 4</vt:lpstr>
      <vt:lpstr>Diapositiva 5</vt:lpstr>
      <vt:lpstr>Diapositiva 6</vt:lpstr>
      <vt:lpstr>Modelo de Gobierno Abierto  [ONTSI, 2013]  </vt:lpstr>
      <vt:lpstr>Los principios del gobierno abierto en acción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Manual ILPES Gobierno Abierto (2014)</vt:lpstr>
      <vt:lpstr>Diapositiva 30</vt:lpstr>
      <vt:lpstr>http://opengovstandards.org/ </vt:lpstr>
      <vt:lpstr>Diapositiva 32</vt:lpstr>
      <vt:lpstr>Diapositiva 33</vt:lpstr>
    </vt:vector>
  </TitlesOfParts>
  <Manager>AVRA</Manager>
  <Company>ILPES CEPAL - GIGAPP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 y Datos Abiertos</dc:title>
  <dc:subject>DCCP 2015</dc:subject>
  <dc:creator>Alvaro V. Ramírez-Alujas</dc:creator>
  <dc:description>NO CITAR</dc:description>
  <cp:lastModifiedBy>Elena</cp:lastModifiedBy>
  <cp:revision>101</cp:revision>
  <cp:lastPrinted>2015-04-15T16:18:19Z</cp:lastPrinted>
  <dcterms:created xsi:type="dcterms:W3CDTF">2014-11-11T15:52:06Z</dcterms:created>
  <dcterms:modified xsi:type="dcterms:W3CDTF">2015-05-05T10:53:42Z</dcterms:modified>
</cp:coreProperties>
</file>